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67" r:id="rId3"/>
    <p:sldId id="273" r:id="rId4"/>
    <p:sldId id="265" r:id="rId5"/>
    <p:sldId id="264" r:id="rId6"/>
    <p:sldId id="259" r:id="rId7"/>
    <p:sldId id="266" r:id="rId8"/>
    <p:sldId id="263" r:id="rId9"/>
    <p:sldId id="268" r:id="rId10"/>
    <p:sldId id="276" r:id="rId11"/>
    <p:sldId id="283"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31F023-00A3-4FDA-BE4E-CDBED1434D9E}">
          <p14:sldIdLst>
            <p14:sldId id="272"/>
            <p14:sldId id="267"/>
            <p14:sldId id="273"/>
            <p14:sldId id="265"/>
            <p14:sldId id="264"/>
            <p14:sldId id="259"/>
            <p14:sldId id="266"/>
            <p14:sldId id="263"/>
            <p14:sldId id="268"/>
            <p14:sldId id="276"/>
            <p14:sldId id="283"/>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C3057-D53D-4E0A-8503-8B0CDF24019A}" v="198" dt="2023-01-23T14:50:34.0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5E18-A6FC-4285-B9B6-636E9B7F49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1F2A5C-BFC6-4B68-BF01-019C385683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C0C5E7-B2E2-4B79-9A84-951767868AE9}"/>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5" name="Footer Placeholder 4">
            <a:extLst>
              <a:ext uri="{FF2B5EF4-FFF2-40B4-BE49-F238E27FC236}">
                <a16:creationId xmlns:a16="http://schemas.microsoft.com/office/drawing/2014/main" id="{D34AC302-126D-43AA-8606-5BC17DC9F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53105-A835-45E8-B81F-33863D2B3D8B}"/>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782902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43C2-CF5E-4555-B2DC-32400FFBC8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C72F8-A008-457C-8DFF-150D225B36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A5A1E-A317-4152-AC2D-A0BA2AD0AA70}"/>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5" name="Footer Placeholder 4">
            <a:extLst>
              <a:ext uri="{FF2B5EF4-FFF2-40B4-BE49-F238E27FC236}">
                <a16:creationId xmlns:a16="http://schemas.microsoft.com/office/drawing/2014/main" id="{45252E1A-41F2-4B31-82E6-99BB8C233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F58BF-5564-4E8F-B071-492864089FBF}"/>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26571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16B92-DA2F-46E1-B3F6-EDAB355C68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443464-F3EA-4A57-B2C4-7CD7E403DE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93D3E4-7A01-4D9D-BAF8-73FBAFF8DCA3}"/>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5" name="Footer Placeholder 4">
            <a:extLst>
              <a:ext uri="{FF2B5EF4-FFF2-40B4-BE49-F238E27FC236}">
                <a16:creationId xmlns:a16="http://schemas.microsoft.com/office/drawing/2014/main" id="{076490BC-0404-4520-B912-270E039A9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30E76-EB5D-4038-B000-EAF44EC943A3}"/>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89556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9C0A-2B7F-465F-A153-E7F1E87B9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65198D-8E7B-4D54-ACA9-041BD3B4D6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C3763-773D-429C-9874-FCFCD0E304DF}"/>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5" name="Footer Placeholder 4">
            <a:extLst>
              <a:ext uri="{FF2B5EF4-FFF2-40B4-BE49-F238E27FC236}">
                <a16:creationId xmlns:a16="http://schemas.microsoft.com/office/drawing/2014/main" id="{1C141B20-A212-4F4C-A13C-EEB6FEEFE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EE723-AE4D-4CC7-ABFE-CDB7FE249897}"/>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2791286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E3EC-D60B-4CE3-B721-9CF1386D9B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5C04E4-833B-405E-848F-C5846FD90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27B11D-8E1E-43EE-B5FE-C6141EB5BE0F}"/>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5" name="Footer Placeholder 4">
            <a:extLst>
              <a:ext uri="{FF2B5EF4-FFF2-40B4-BE49-F238E27FC236}">
                <a16:creationId xmlns:a16="http://schemas.microsoft.com/office/drawing/2014/main" id="{F90B4152-7DFA-4593-925B-837728768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8B9A8-A72B-472A-A395-D1707F672F9C}"/>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363803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0ADF-17B7-4915-B3FB-704273014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5367D-A651-452F-A77D-B14770BBAD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197761-8630-4E40-BCFC-66363C33AA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3880C5-6F09-42DF-806C-4366D6A3996D}"/>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6" name="Footer Placeholder 5">
            <a:extLst>
              <a:ext uri="{FF2B5EF4-FFF2-40B4-BE49-F238E27FC236}">
                <a16:creationId xmlns:a16="http://schemas.microsoft.com/office/drawing/2014/main" id="{9C1FD2BC-0552-476E-A42F-14C85303F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F365-B104-4E28-9692-1A5D1F10654D}"/>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2340183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D697-45A4-41DA-BDE4-37C8F92510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68C3E9-22F5-4A61-BDDF-0E430F3689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D554DA-8F6F-42B2-B0C9-DBDF5733DB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DAFEF5-9D51-418C-887A-A4C78C3314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D29B73-ABFA-443F-A8B7-04AED5C60D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968D2D-2D3C-4B5A-9379-D91109BDFD71}"/>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8" name="Footer Placeholder 7">
            <a:extLst>
              <a:ext uri="{FF2B5EF4-FFF2-40B4-BE49-F238E27FC236}">
                <a16:creationId xmlns:a16="http://schemas.microsoft.com/office/drawing/2014/main" id="{9C3C27CC-7D49-48E1-9D89-6E075E5145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9B284A-7412-4EF2-AB34-FE9714645271}"/>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240436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EE4F-96DC-4346-8044-AACF413C48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F5B355-7324-432E-A121-24E79FF02330}"/>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4" name="Footer Placeholder 3">
            <a:extLst>
              <a:ext uri="{FF2B5EF4-FFF2-40B4-BE49-F238E27FC236}">
                <a16:creationId xmlns:a16="http://schemas.microsoft.com/office/drawing/2014/main" id="{10D921F9-1776-4B4D-8B56-10BCF67E25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E93CE4-2464-49E6-9EB7-3F4CA896DAEB}"/>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127282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2A6FB-D0EB-4EC8-9AF8-E92278E69624}"/>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3" name="Footer Placeholder 2">
            <a:extLst>
              <a:ext uri="{FF2B5EF4-FFF2-40B4-BE49-F238E27FC236}">
                <a16:creationId xmlns:a16="http://schemas.microsoft.com/office/drawing/2014/main" id="{8BBDD675-B0DC-4933-A905-DD81360DB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529C-5D9C-42FC-A24F-030476606ADB}"/>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365949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5FDB-BABC-4C4A-9848-BEACEBF7E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5ABEC1-4C36-47A6-8A57-4964417CB6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4DCCBB-426A-435D-94F1-07C286AD3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C9333B-0CA6-458E-9EA6-002DB88DF5C9}"/>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6" name="Footer Placeholder 5">
            <a:extLst>
              <a:ext uri="{FF2B5EF4-FFF2-40B4-BE49-F238E27FC236}">
                <a16:creationId xmlns:a16="http://schemas.microsoft.com/office/drawing/2014/main" id="{9CA1AC23-D934-4303-BF31-66E6CFD3F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D089A-36E3-45AE-85DA-DF8E1D2834CD}"/>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4213556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230D-0DAD-40FD-B074-9A5623258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BC7F77-5AF4-47A4-9282-C2A42084E0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F978BD-2B65-4091-AD51-CA35EA5B1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D25859-9426-4F82-B0CC-91EC8F39F9EB}"/>
              </a:ext>
            </a:extLst>
          </p:cNvPr>
          <p:cNvSpPr>
            <a:spLocks noGrp="1"/>
          </p:cNvSpPr>
          <p:nvPr>
            <p:ph type="dt" sz="half" idx="10"/>
          </p:nvPr>
        </p:nvSpPr>
        <p:spPr/>
        <p:txBody>
          <a:bodyPr/>
          <a:lstStyle/>
          <a:p>
            <a:fld id="{A8F6D016-B04F-4499-9EFA-22529A73AD92}" type="datetimeFigureOut">
              <a:rPr lang="en-US" smtClean="0"/>
              <a:t>21-Dec-23</a:t>
            </a:fld>
            <a:endParaRPr lang="en-US"/>
          </a:p>
        </p:txBody>
      </p:sp>
      <p:sp>
        <p:nvSpPr>
          <p:cNvPr id="6" name="Footer Placeholder 5">
            <a:extLst>
              <a:ext uri="{FF2B5EF4-FFF2-40B4-BE49-F238E27FC236}">
                <a16:creationId xmlns:a16="http://schemas.microsoft.com/office/drawing/2014/main" id="{C972230B-ED40-491D-9134-BAE37470F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8B995-7FD9-4DE4-9447-58262C2C2BDD}"/>
              </a:ext>
            </a:extLst>
          </p:cNvPr>
          <p:cNvSpPr>
            <a:spLocks noGrp="1"/>
          </p:cNvSpPr>
          <p:nvPr>
            <p:ph type="sldNum" sz="quarter" idx="12"/>
          </p:nvPr>
        </p:nvSpPr>
        <p:spPr/>
        <p:txBody>
          <a:bodyPr/>
          <a:lstStyle/>
          <a:p>
            <a:fld id="{9EF03BF5-78D7-4B51-A560-8775FAAD6623}" type="slidenum">
              <a:rPr lang="en-US" smtClean="0"/>
              <a:t>‹#›</a:t>
            </a:fld>
            <a:endParaRPr lang="en-US"/>
          </a:p>
        </p:txBody>
      </p:sp>
    </p:spTree>
    <p:extLst>
      <p:ext uri="{BB962C8B-B14F-4D97-AF65-F5344CB8AC3E}">
        <p14:creationId xmlns:p14="http://schemas.microsoft.com/office/powerpoint/2010/main" val="2226668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2B111-ED23-441B-B971-F1F5299E1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1280ED-286D-4D28-BCDC-D645467AC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2E809-A564-42B5-B2E1-460142DE21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6D016-B04F-4499-9EFA-22529A73AD92}" type="datetimeFigureOut">
              <a:rPr lang="en-US" smtClean="0"/>
              <a:t>21-Dec-23</a:t>
            </a:fld>
            <a:endParaRPr lang="en-US"/>
          </a:p>
        </p:txBody>
      </p:sp>
      <p:sp>
        <p:nvSpPr>
          <p:cNvPr id="5" name="Footer Placeholder 4">
            <a:extLst>
              <a:ext uri="{FF2B5EF4-FFF2-40B4-BE49-F238E27FC236}">
                <a16:creationId xmlns:a16="http://schemas.microsoft.com/office/drawing/2014/main" id="{04BA7596-3CB2-4AA2-953B-DD4C04325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A6F857-E99B-4333-905D-573D439D7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03BF5-78D7-4B51-A560-8775FAAD6623}" type="slidenum">
              <a:rPr lang="en-US" smtClean="0"/>
              <a:t>‹#›</a:t>
            </a:fld>
            <a:endParaRPr lang="en-US"/>
          </a:p>
        </p:txBody>
      </p:sp>
    </p:spTree>
    <p:extLst>
      <p:ext uri="{BB962C8B-B14F-4D97-AF65-F5344CB8AC3E}">
        <p14:creationId xmlns:p14="http://schemas.microsoft.com/office/powerpoint/2010/main" val="3061367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australiansolarquotes.com.au/electric-cars/cost-of-electric-cars-in-australia/" TargetMode="External"/><Relationship Id="rId7" Type="http://schemas.openxmlformats.org/officeDocument/2006/relationships/hyperlink" Target="https://creativecommons.org/licenses/by-nc/3.0/" TargetMode="External"/><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hyperlink" Target="https://creativecommons.org/licenses/by/3.0/" TargetMode="External"/><Relationship Id="rId5" Type="http://schemas.openxmlformats.org/officeDocument/2006/relationships/hyperlink" Target="https://www.emobilitysimplified.com/2020/03/how-to-charge-electric-vehicle-plug-in-battery-swap.html" TargetMode="Externa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hyperlink" Target="https://australiansolarquotes.com.au/electric-vehicle-charging-stations"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96A44D-8E94-44B9-9D21-1D27C66857BE}"/>
              </a:ext>
            </a:extLst>
          </p:cNvPr>
          <p:cNvPicPr>
            <a:picLocks noChangeAspect="1"/>
          </p:cNvPicPr>
          <p:nvPr/>
        </p:nvPicPr>
        <p:blipFill rotWithShape="1">
          <a:blip r:embed="rId2">
            <a:extLst>
              <a:ext uri="{28A0092B-C50C-407E-A947-70E740481C1C}">
                <a14:useLocalDpi xmlns:a14="http://schemas.microsoft.com/office/drawing/2010/main" val="0"/>
              </a:ext>
            </a:extLst>
          </a:blip>
          <a:srcRect t="796" r="23872" b="829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5D8E19-8831-43C5-AA61-E15333EE4C46}"/>
              </a:ext>
            </a:extLst>
          </p:cNvPr>
          <p:cNvSpPr>
            <a:spLocks noGrp="1"/>
          </p:cNvSpPr>
          <p:nvPr>
            <p:ph type="ctrTitle"/>
          </p:nvPr>
        </p:nvSpPr>
        <p:spPr>
          <a:xfrm>
            <a:off x="477981" y="1122362"/>
            <a:ext cx="4023358" cy="3424557"/>
          </a:xfrm>
        </p:spPr>
        <p:txBody>
          <a:bodyPr anchor="b">
            <a:normAutofit/>
          </a:bodyPr>
          <a:lstStyle/>
          <a:p>
            <a:pPr algn="l"/>
            <a:r>
              <a:rPr lang="en-US" sz="4800" b="1" dirty="0"/>
              <a:t>Case Study On:</a:t>
            </a:r>
            <a:br>
              <a:rPr lang="en-US" sz="4800" b="1" dirty="0"/>
            </a:br>
            <a:r>
              <a:rPr lang="en-US" sz="4800" b="1" dirty="0"/>
              <a:t>Why ETHANOL POWERED VEHICLES WILL FAIL</a:t>
            </a:r>
            <a:endParaRPr lang="en-US" sz="4800" dirty="0"/>
          </a:p>
        </p:txBody>
      </p:sp>
      <p:sp>
        <p:nvSpPr>
          <p:cNvPr id="3" name="Subtitle 2">
            <a:extLst>
              <a:ext uri="{FF2B5EF4-FFF2-40B4-BE49-F238E27FC236}">
                <a16:creationId xmlns:a16="http://schemas.microsoft.com/office/drawing/2014/main" id="{51A3CB75-92C4-4952-9FD2-4662DE1C153C}"/>
              </a:ext>
            </a:extLst>
          </p:cNvPr>
          <p:cNvSpPr>
            <a:spLocks noGrp="1"/>
          </p:cNvSpPr>
          <p:nvPr>
            <p:ph type="subTitle" idx="1"/>
          </p:nvPr>
        </p:nvSpPr>
        <p:spPr>
          <a:xfrm>
            <a:off x="477980" y="4872922"/>
            <a:ext cx="4023359" cy="1208141"/>
          </a:xfrm>
        </p:spPr>
        <p:txBody>
          <a:bodyPr>
            <a:normAutofit/>
          </a:bodyPr>
          <a:lstStyle/>
          <a:p>
            <a:pPr algn="l"/>
            <a:r>
              <a:rPr lang="en-US" sz="2000" dirty="0"/>
              <a:t>Created by:</a:t>
            </a:r>
          </a:p>
          <a:p>
            <a:pPr algn="l"/>
            <a:r>
              <a:rPr lang="en-US" sz="2000" dirty="0"/>
              <a:t>Kuldeep  Singh </a:t>
            </a:r>
            <a:r>
              <a:rPr lang="en-US" sz="2000" dirty="0" err="1"/>
              <a:t>Shekhawat</a:t>
            </a:r>
            <a:r>
              <a:rPr lang="en-US" sz="2000" dirty="0"/>
              <a:t>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38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2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A74CB-CF46-4E9E-AF9F-0AFBE5E8D2E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Demand OF Electric vehicle</a:t>
            </a:r>
          </a:p>
        </p:txBody>
      </p:sp>
      <p:pic>
        <p:nvPicPr>
          <p:cNvPr id="4" name="Picture 3">
            <a:extLst>
              <a:ext uri="{FF2B5EF4-FFF2-40B4-BE49-F238E27FC236}">
                <a16:creationId xmlns:a16="http://schemas.microsoft.com/office/drawing/2014/main" id="{A6646FC0-81DC-4E48-B44E-F4BE9CE31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549389"/>
            <a:ext cx="7188199" cy="3755833"/>
          </a:xfrm>
          <a:prstGeom prst="rect">
            <a:avLst/>
          </a:prstGeom>
        </p:spPr>
      </p:pic>
    </p:spTree>
    <p:extLst>
      <p:ext uri="{BB962C8B-B14F-4D97-AF65-F5344CB8AC3E}">
        <p14:creationId xmlns:p14="http://schemas.microsoft.com/office/powerpoint/2010/main" val="2070775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4199E-4171-4B7E-AC5E-79E481EA8AE4}"/>
              </a:ext>
            </a:extLst>
          </p:cNvPr>
          <p:cNvSpPr>
            <a:spLocks noGrp="1"/>
          </p:cNvSpPr>
          <p:nvPr>
            <p:ph type="ctrTitle"/>
          </p:nvPr>
        </p:nvSpPr>
        <p:spPr>
          <a:xfrm>
            <a:off x="838201" y="365125"/>
            <a:ext cx="3816095" cy="1938076"/>
          </a:xfrm>
        </p:spPr>
        <p:txBody>
          <a:bodyPr vert="horz" lIns="91440" tIns="45720" rIns="91440" bIns="45720" rtlCol="0" anchor="ctr">
            <a:normAutofit/>
          </a:bodyPr>
          <a:lstStyle/>
          <a:p>
            <a:pPr algn="l"/>
            <a:r>
              <a:rPr lang="en-US" sz="4400" b="1" kern="1200" dirty="0">
                <a:solidFill>
                  <a:schemeClr val="tx1"/>
                </a:solidFill>
                <a:latin typeface="+mj-lt"/>
                <a:ea typeface="+mj-ea"/>
                <a:cs typeface="+mj-cs"/>
              </a:rPr>
              <a:t>Suppliers for Raw materials and expertise</a:t>
            </a:r>
            <a:endParaRPr lang="en-US" sz="4400" kern="120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968A5DEF-D03E-4F87-B613-6738E670C93B}"/>
              </a:ext>
            </a:extLst>
          </p:cNvPr>
          <p:cNvSpPr>
            <a:spLocks noGrp="1"/>
          </p:cNvSpPr>
          <p:nvPr>
            <p:ph type="subTitle" idx="1"/>
          </p:nvPr>
        </p:nvSpPr>
        <p:spPr>
          <a:xfrm>
            <a:off x="443883" y="2303201"/>
            <a:ext cx="4210414" cy="3873761"/>
          </a:xfrm>
        </p:spPr>
        <p:txBody>
          <a:bodyPr vert="horz" lIns="91440" tIns="45720" rIns="91440" bIns="45720" rtlCol="0">
            <a:normAutofit lnSpcReduction="10000"/>
          </a:bodyPr>
          <a:lstStyle/>
          <a:p>
            <a:pPr indent="-228600" algn="l">
              <a:buFont typeface="Arial" panose="020B0604020202020204" pitchFamily="34" charset="0"/>
              <a:buChar char="•"/>
            </a:pPr>
            <a:r>
              <a:rPr lang="en-US" sz="1600" dirty="0"/>
              <a:t>Battery manufacturers: Companies that produce the batteries used in electric vehicles, such as Tesla, Panasonic, and LG Chem</a:t>
            </a:r>
          </a:p>
          <a:p>
            <a:pPr indent="-228600" algn="l">
              <a:buFont typeface="Arial" panose="020B0604020202020204" pitchFamily="34" charset="0"/>
              <a:buChar char="•"/>
            </a:pPr>
            <a:r>
              <a:rPr lang="en-US" sz="1600" dirty="0"/>
              <a:t>Automotive manufacturers: Traditional car manufacturers that are now producing electric vehicles, such as General Motors, Ford, and Volkswagen</a:t>
            </a:r>
          </a:p>
          <a:p>
            <a:pPr indent="-228600" algn="l">
              <a:buFont typeface="Arial" panose="020B0604020202020204" pitchFamily="34" charset="0"/>
              <a:buChar char="•"/>
            </a:pPr>
            <a:r>
              <a:rPr lang="en-US" sz="1600" dirty="0"/>
              <a:t>Electric motor and power electronics manufacturers: Companies that produce the electric motors and power electronics used in electric vehicles, such as Tesla, Bosch, and </a:t>
            </a:r>
            <a:r>
              <a:rPr lang="en-US" sz="1600" dirty="0" err="1"/>
              <a:t>Continential</a:t>
            </a:r>
            <a:r>
              <a:rPr lang="en-US" sz="1600" dirty="0"/>
              <a:t>.</a:t>
            </a:r>
          </a:p>
          <a:p>
            <a:pPr indent="-228600" algn="l">
              <a:buFont typeface="Arial" panose="020B0604020202020204" pitchFamily="34" charset="0"/>
              <a:buChar char="•"/>
            </a:pPr>
            <a:r>
              <a:rPr lang="en-US" sz="1600" dirty="0"/>
              <a:t>Charging infrastructure companies: Companies that provide charging stations, software and other related services for EV charging infrastructure, such as </a:t>
            </a:r>
            <a:r>
              <a:rPr lang="en-US" sz="1600" dirty="0" err="1"/>
              <a:t>Chargepoint</a:t>
            </a:r>
            <a:r>
              <a:rPr lang="en-US" sz="1600" dirty="0"/>
              <a:t>, Tata, and Tesla.</a:t>
            </a:r>
          </a:p>
          <a:p>
            <a:pPr indent="-228600" algn="l">
              <a:buFont typeface="Arial" panose="020B0604020202020204" pitchFamily="34" charset="0"/>
              <a:buChar char="•"/>
            </a:pPr>
            <a:endParaRPr lang="en-US" sz="1400" dirty="0"/>
          </a:p>
          <a:p>
            <a:pPr indent="-228600" algn="l">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6BAA6B53-CD40-4C94-8AAA-E1A8EB3EC54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981" r="-1" b="17073"/>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7">
            <a:extLst>
              <a:ext uri="{FF2B5EF4-FFF2-40B4-BE49-F238E27FC236}">
                <a16:creationId xmlns:a16="http://schemas.microsoft.com/office/drawing/2014/main" id="{FFB5C8E4-71E0-4308-9943-A4869B641DD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b="21752"/>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6" name="TextBox 5">
            <a:extLst>
              <a:ext uri="{FF2B5EF4-FFF2-40B4-BE49-F238E27FC236}">
                <a16:creationId xmlns:a16="http://schemas.microsoft.com/office/drawing/2014/main" id="{48A312EE-20E0-4ED3-BB11-0EDAF3C8DCD9}"/>
              </a:ext>
            </a:extLst>
          </p:cNvPr>
          <p:cNvSpPr txBox="1"/>
          <p:nvPr/>
        </p:nvSpPr>
        <p:spPr>
          <a:xfrm>
            <a:off x="10005184" y="6870700"/>
            <a:ext cx="2186816"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3" tooltip="https://www.australiansolarquotes.com.au/electric-cars/cost-of-electric-cars-in-australi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9" name="TextBox 8">
            <a:extLst>
              <a:ext uri="{FF2B5EF4-FFF2-40B4-BE49-F238E27FC236}">
                <a16:creationId xmlns:a16="http://schemas.microsoft.com/office/drawing/2014/main" id="{B549C0EB-9184-4501-AD49-772FC3DA9403}"/>
              </a:ext>
            </a:extLst>
          </p:cNvPr>
          <p:cNvSpPr txBox="1"/>
          <p:nvPr/>
        </p:nvSpPr>
        <p:spPr>
          <a:xfrm>
            <a:off x="7672618" y="6870700"/>
            <a:ext cx="2319866"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5" tooltip="https://www.emobilitysimplified.com/2020/03/how-to-charge-electric-vehicle-plug-in-battery-swap.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0195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2540FF-684D-4836-9BD6-AE86B5BE3F2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417"/>
          <a:stretch/>
        </p:blipFill>
        <p:spPr>
          <a:xfrm>
            <a:off x="20" y="10"/>
            <a:ext cx="12191981" cy="6857990"/>
          </a:xfrm>
          <a:prstGeom prst="rect">
            <a:avLst/>
          </a:prstGeom>
        </p:spPr>
      </p:pic>
      <p:sp>
        <p:nvSpPr>
          <p:cNvPr id="19"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939CF7-1B90-4E93-9FFA-A4ABFE6E39A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At End Electric Will Overtake Ethanol</a:t>
            </a:r>
          </a:p>
        </p:txBody>
      </p:sp>
      <p:sp>
        <p:nvSpPr>
          <p:cNvPr id="20"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5C995F-5DC3-43EF-993E-B12499AA4A8F}"/>
              </a:ext>
            </a:extLst>
          </p:cNvPr>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solidFill>
                  <a:schemeClr val="bg1"/>
                </a:solidFill>
              </a:rPr>
              <a:t>Thankyou</a:t>
            </a:r>
          </a:p>
        </p:txBody>
      </p:sp>
      <p:sp>
        <p:nvSpPr>
          <p:cNvPr id="6" name="TextBox 5">
            <a:extLst>
              <a:ext uri="{FF2B5EF4-FFF2-40B4-BE49-F238E27FC236}">
                <a16:creationId xmlns:a16="http://schemas.microsoft.com/office/drawing/2014/main" id="{F23A984F-21FE-49BC-B978-34B06A74B33B}"/>
              </a:ext>
            </a:extLst>
          </p:cNvPr>
          <p:cNvSpPr txBox="1"/>
          <p:nvPr/>
        </p:nvSpPr>
        <p:spPr>
          <a:xfrm>
            <a:off x="10005185"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ustraliansolarquotes.com.au/electric-vehicle-charging-station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43069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B03AD1-AC4B-4BC7-A328-94C0B7C60F83}"/>
              </a:ext>
            </a:extLst>
          </p:cNvPr>
          <p:cNvPicPr>
            <a:picLocks noChangeAspect="1"/>
          </p:cNvPicPr>
          <p:nvPr/>
        </p:nvPicPr>
        <p:blipFill rotWithShape="1">
          <a:blip r:embed="rId2">
            <a:extLst>
              <a:ext uri="{28A0092B-C50C-407E-A947-70E740481C1C}">
                <a14:useLocalDpi xmlns:a14="http://schemas.microsoft.com/office/drawing/2010/main" val="0"/>
              </a:ext>
            </a:extLst>
          </a:blip>
          <a:srcRect t="11830" b="3901"/>
          <a:stretch/>
        </p:blipFill>
        <p:spPr>
          <a:xfrm>
            <a:off x="-1" y="10"/>
            <a:ext cx="12192000" cy="6857990"/>
          </a:xfrm>
          <a:prstGeom prst="rect">
            <a:avLst/>
          </a:prstGeom>
        </p:spPr>
      </p:pic>
      <p:sp>
        <p:nvSpPr>
          <p:cNvPr id="2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64EF647-0C66-4898-897E-492FAE789812}"/>
              </a:ext>
            </a:extLst>
          </p:cNvPr>
          <p:cNvSpPr>
            <a:spLocks noGrp="1"/>
          </p:cNvSpPr>
          <p:nvPr>
            <p:ph type="title"/>
          </p:nvPr>
        </p:nvSpPr>
        <p:spPr>
          <a:xfrm>
            <a:off x="709448" y="1913950"/>
            <a:ext cx="4204137" cy="1342754"/>
          </a:xfrm>
        </p:spPr>
        <p:txBody>
          <a:bodyPr>
            <a:normAutofit/>
          </a:bodyPr>
          <a:lstStyle/>
          <a:p>
            <a:pPr algn="ctr"/>
            <a:r>
              <a:rPr lang="en-IN" sz="2800" b="1"/>
              <a:t>Market Size of Automobile Industry:</a:t>
            </a:r>
            <a:br>
              <a:rPr lang="en-US" sz="2800"/>
            </a:br>
            <a:endParaRPr lang="en-US" sz="2800"/>
          </a:p>
        </p:txBody>
      </p:sp>
      <p:cxnSp>
        <p:nvCxnSpPr>
          <p:cNvPr id="21"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7F9622-C63D-49FB-BCC5-042B449B5367}"/>
              </a:ext>
            </a:extLst>
          </p:cNvPr>
          <p:cNvSpPr>
            <a:spLocks noGrp="1"/>
          </p:cNvSpPr>
          <p:nvPr>
            <p:ph idx="1"/>
          </p:nvPr>
        </p:nvSpPr>
        <p:spPr>
          <a:xfrm>
            <a:off x="525516" y="3417573"/>
            <a:ext cx="4593021" cy="2619839"/>
          </a:xfrm>
        </p:spPr>
        <p:txBody>
          <a:bodyPr anchor="ctr">
            <a:normAutofit/>
          </a:bodyPr>
          <a:lstStyle/>
          <a:p>
            <a:r>
              <a:rPr lang="en-IN" sz="1800"/>
              <a:t>The $222 bn automobile industry is expected to reach $300 bn by 2026</a:t>
            </a:r>
            <a:endParaRPr lang="en-US" sz="1800"/>
          </a:p>
          <a:p>
            <a:r>
              <a:rPr lang="en-IN" sz="1800"/>
              <a:t>In the Automobile market in India, Two-wheelers and passenger cars accounted for 76% and 17.4% market share, respectively. Passenger car sales are dominated by small and midsized cars</a:t>
            </a:r>
            <a:endParaRPr lang="en-US" sz="1800"/>
          </a:p>
          <a:p>
            <a:endParaRPr lang="en-US" sz="1800"/>
          </a:p>
        </p:txBody>
      </p:sp>
    </p:spTree>
    <p:extLst>
      <p:ext uri="{BB962C8B-B14F-4D97-AF65-F5344CB8AC3E}">
        <p14:creationId xmlns:p14="http://schemas.microsoft.com/office/powerpoint/2010/main" val="348397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AD2BB4-91F4-AD00-0833-23641122B3C0}"/>
              </a:ext>
            </a:extLst>
          </p:cNvPr>
          <p:cNvPicPr>
            <a:picLocks noChangeAspect="1"/>
          </p:cNvPicPr>
          <p:nvPr/>
        </p:nvPicPr>
        <p:blipFill rotWithShape="1">
          <a:blip r:embed="rId2">
            <a:extLst>
              <a:ext uri="{28A0092B-C50C-407E-A947-70E740481C1C}">
                <a14:useLocalDpi xmlns:a14="http://schemas.microsoft.com/office/drawing/2010/main" val="0"/>
              </a:ext>
            </a:extLst>
          </a:blip>
          <a:srcRect l="21330" t="28206" r="39802" b="35492"/>
          <a:stretch/>
        </p:blipFill>
        <p:spPr>
          <a:xfrm>
            <a:off x="3080552" y="1322773"/>
            <a:ext cx="7457242" cy="4021584"/>
          </a:xfrm>
          <a:prstGeom prst="rect">
            <a:avLst/>
          </a:prstGeom>
        </p:spPr>
      </p:pic>
      <p:sp>
        <p:nvSpPr>
          <p:cNvPr id="3" name="Title 1">
            <a:extLst>
              <a:ext uri="{FF2B5EF4-FFF2-40B4-BE49-F238E27FC236}">
                <a16:creationId xmlns:a16="http://schemas.microsoft.com/office/drawing/2014/main" id="{0DF8D9B5-16E2-717C-5932-6F53946B243B}"/>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Demand graph of </a:t>
            </a:r>
            <a:br>
              <a:rPr lang="en-US" sz="2600" dirty="0">
                <a:solidFill>
                  <a:srgbClr val="FFFFFF"/>
                </a:solidFill>
              </a:rPr>
            </a:br>
            <a:r>
              <a:rPr lang="en-US" sz="2600" dirty="0">
                <a:solidFill>
                  <a:srgbClr val="FFFFFF"/>
                </a:solidFill>
              </a:rPr>
              <a:t>vehicle</a:t>
            </a:r>
          </a:p>
        </p:txBody>
      </p:sp>
    </p:spTree>
    <p:extLst>
      <p:ext uri="{BB962C8B-B14F-4D97-AF65-F5344CB8AC3E}">
        <p14:creationId xmlns:p14="http://schemas.microsoft.com/office/powerpoint/2010/main" val="383145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8E241D9-6C0E-45B2-81E2-539B94C94E9E}"/>
              </a:ext>
            </a:extLst>
          </p:cNvPr>
          <p:cNvPicPr>
            <a:picLocks noChangeAspect="1"/>
          </p:cNvPicPr>
          <p:nvPr/>
        </p:nvPicPr>
        <p:blipFill rotWithShape="1">
          <a:blip r:embed="rId2">
            <a:extLst>
              <a:ext uri="{28A0092B-C50C-407E-A947-70E740481C1C}">
                <a14:useLocalDpi xmlns:a14="http://schemas.microsoft.com/office/drawing/2010/main" val="0"/>
              </a:ext>
            </a:extLst>
          </a:blip>
          <a:srcRect l="17289" t="9091" r="6574"/>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A14F9B-8A67-452B-A8F6-78009BEC08B5}"/>
              </a:ext>
            </a:extLst>
          </p:cNvPr>
          <p:cNvSpPr>
            <a:spLocks noGrp="1"/>
          </p:cNvSpPr>
          <p:nvPr>
            <p:ph type="title"/>
          </p:nvPr>
        </p:nvSpPr>
        <p:spPr>
          <a:xfrm>
            <a:off x="371094" y="1161288"/>
            <a:ext cx="3438144" cy="1124712"/>
          </a:xfrm>
        </p:spPr>
        <p:txBody>
          <a:bodyPr anchor="b">
            <a:normAutofit/>
          </a:bodyPr>
          <a:lstStyle/>
          <a:p>
            <a:r>
              <a:rPr lang="en-US" sz="2400" b="1"/>
              <a:t>Ethanol Fueling Infrastructure Development</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589118A-27F1-41D7-A547-0F9379D67222}"/>
              </a:ext>
            </a:extLst>
          </p:cNvPr>
          <p:cNvSpPr>
            <a:spLocks noGrp="1"/>
          </p:cNvSpPr>
          <p:nvPr>
            <p:ph idx="1"/>
          </p:nvPr>
        </p:nvSpPr>
        <p:spPr>
          <a:xfrm>
            <a:off x="371094" y="2718054"/>
            <a:ext cx="3438906" cy="3207258"/>
          </a:xfrm>
        </p:spPr>
        <p:txBody>
          <a:bodyPr anchor="t">
            <a:normAutofit/>
          </a:bodyPr>
          <a:lstStyle/>
          <a:p>
            <a:r>
              <a:rPr lang="en-US" sz="1700"/>
              <a:t>Е10 (10% ethanol, 90% gasoline) is available at nearly every fueling station. There are more than 3,700 public stations in 42 states offering E85 (or flex fuel)-a gasoline-ethanol blend containing 51% to 83% ethanol, depending on geography and season. As of 2021, E15 was sold at more than 2,400 stations in 30 states. Some stations offer multiple ethanol blends at one location, often through blender pumps</a:t>
            </a:r>
          </a:p>
        </p:txBody>
      </p:sp>
    </p:spTree>
    <p:extLst>
      <p:ext uri="{BB962C8B-B14F-4D97-AF65-F5344CB8AC3E}">
        <p14:creationId xmlns:p14="http://schemas.microsoft.com/office/powerpoint/2010/main" val="16509733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D8636-6020-4DB8-B9F4-7FC59EDBF6F9}"/>
              </a:ext>
            </a:extLst>
          </p:cNvPr>
          <p:cNvSpPr>
            <a:spLocks noGrp="1"/>
          </p:cNvSpPr>
          <p:nvPr>
            <p:ph type="title"/>
          </p:nvPr>
        </p:nvSpPr>
        <p:spPr>
          <a:xfrm>
            <a:off x="1099425" y="1238081"/>
            <a:ext cx="4709345" cy="962953"/>
          </a:xfrm>
        </p:spPr>
        <p:txBody>
          <a:bodyPr anchor="b">
            <a:normAutofit/>
          </a:bodyPr>
          <a:lstStyle/>
          <a:p>
            <a:r>
              <a:rPr lang="en-US" sz="3500" b="1"/>
              <a:t>Raw Material Availability</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9F6F7F-0B71-42D4-B736-DE23FB4F2D68}"/>
              </a:ext>
            </a:extLst>
          </p:cNvPr>
          <p:cNvSpPr>
            <a:spLocks noGrp="1"/>
          </p:cNvSpPr>
          <p:nvPr>
            <p:ph idx="1"/>
          </p:nvPr>
        </p:nvSpPr>
        <p:spPr>
          <a:xfrm>
            <a:off x="1100736" y="2508105"/>
            <a:ext cx="4709345" cy="3632493"/>
          </a:xfrm>
        </p:spPr>
        <p:txBody>
          <a:bodyPr anchor="ctr">
            <a:normAutofit/>
          </a:bodyPr>
          <a:lstStyle/>
          <a:p>
            <a:r>
              <a:rPr lang="en-US" sz="2000"/>
              <a:t>Most of the ethanol is produced from renewable raw materials, which are essentially sources of carbohydrates as sugars (sugarcane, beet, sweet sorghum, Jerusalem artichoke, fruits), starch (corn, wheat, cassava, sweet potato), and lignocellulosic materials.</a:t>
            </a:r>
          </a:p>
        </p:txBody>
      </p:sp>
      <p:pic>
        <p:nvPicPr>
          <p:cNvPr id="5" name="Picture 4">
            <a:extLst>
              <a:ext uri="{FF2B5EF4-FFF2-40B4-BE49-F238E27FC236}">
                <a16:creationId xmlns:a16="http://schemas.microsoft.com/office/drawing/2014/main" id="{D7634883-A9DB-4C2A-8BCD-EFF9488AFFB3}"/>
              </a:ext>
            </a:extLst>
          </p:cNvPr>
          <p:cNvPicPr>
            <a:picLocks noChangeAspect="1"/>
          </p:cNvPicPr>
          <p:nvPr/>
        </p:nvPicPr>
        <p:blipFill rotWithShape="1">
          <a:blip r:embed="rId2">
            <a:extLst>
              <a:ext uri="{28A0092B-C50C-407E-A947-70E740481C1C}">
                <a14:useLocalDpi xmlns:a14="http://schemas.microsoft.com/office/drawing/2010/main" val="0"/>
              </a:ext>
            </a:extLst>
          </a:blip>
          <a:srcRect t="3494" r="-2" b="-2"/>
          <a:stretch/>
        </p:blipFill>
        <p:spPr>
          <a:xfrm>
            <a:off x="6538366" y="1383738"/>
            <a:ext cx="4929098" cy="4756870"/>
          </a:xfrm>
          <a:prstGeom prst="rect">
            <a:avLst/>
          </a:prstGeom>
        </p:spPr>
      </p:pic>
    </p:spTree>
    <p:extLst>
      <p:ext uri="{BB962C8B-B14F-4D97-AF65-F5344CB8AC3E}">
        <p14:creationId xmlns:p14="http://schemas.microsoft.com/office/powerpoint/2010/main" val="1929048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60F38DD-2DB4-40CD-B4F3-5D2F03B9E3F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612" b="11482"/>
          <a:stretch/>
        </p:blipFill>
        <p:spPr>
          <a:xfrm>
            <a:off x="20" y="1"/>
            <a:ext cx="12191980" cy="6857999"/>
          </a:xfrm>
          <a:prstGeom prst="rect">
            <a:avLst/>
          </a:prstGeom>
        </p:spPr>
      </p:pic>
      <p:sp>
        <p:nvSpPr>
          <p:cNvPr id="2" name="Title 1">
            <a:extLst>
              <a:ext uri="{FF2B5EF4-FFF2-40B4-BE49-F238E27FC236}">
                <a16:creationId xmlns:a16="http://schemas.microsoft.com/office/drawing/2014/main" id="{31FB1BB7-999A-49CF-BFDB-D69BD139B7D3}"/>
              </a:ext>
            </a:extLst>
          </p:cNvPr>
          <p:cNvSpPr>
            <a:spLocks noGrp="1"/>
          </p:cNvSpPr>
          <p:nvPr>
            <p:ph type="ctrTitle"/>
          </p:nvPr>
        </p:nvSpPr>
        <p:spPr>
          <a:xfrm>
            <a:off x="4387349" y="1200152"/>
            <a:ext cx="6897171" cy="4457696"/>
          </a:xfrm>
        </p:spPr>
        <p:txBody>
          <a:bodyPr anchor="ctr">
            <a:normAutofit/>
          </a:bodyPr>
          <a:lstStyle/>
          <a:p>
            <a:pPr algn="l"/>
            <a:r>
              <a:rPr lang="en-US" sz="8000" b="1">
                <a:solidFill>
                  <a:srgbClr val="FFFFFF"/>
                </a:solidFill>
              </a:rPr>
              <a:t>Suppliers of Ethanol </a:t>
            </a:r>
          </a:p>
        </p:txBody>
      </p:sp>
      <p:sp>
        <p:nvSpPr>
          <p:cNvPr id="3" name="Subtitle 2">
            <a:extLst>
              <a:ext uri="{FF2B5EF4-FFF2-40B4-BE49-F238E27FC236}">
                <a16:creationId xmlns:a16="http://schemas.microsoft.com/office/drawing/2014/main" id="{A992C421-F254-4E3C-B4CA-755FF65E6354}"/>
              </a:ext>
            </a:extLst>
          </p:cNvPr>
          <p:cNvSpPr>
            <a:spLocks noGrp="1"/>
          </p:cNvSpPr>
          <p:nvPr>
            <p:ph type="subTitle" idx="1"/>
          </p:nvPr>
        </p:nvSpPr>
        <p:spPr>
          <a:xfrm>
            <a:off x="849963" y="1200152"/>
            <a:ext cx="2816535" cy="4457696"/>
          </a:xfrm>
        </p:spPr>
        <p:txBody>
          <a:bodyPr anchor="ctr">
            <a:normAutofit/>
          </a:bodyPr>
          <a:lstStyle/>
          <a:p>
            <a:pPr algn="r"/>
            <a:r>
              <a:rPr lang="en-US" sz="2200" b="1">
                <a:solidFill>
                  <a:srgbClr val="FFFFFF"/>
                </a:solidFill>
              </a:rPr>
              <a:t>Bajaj Hindusthan Limited had a crushing capacity of up to 400 Tonnes of cane each day. The same mill can now crush 13000 Mt of sugar cane per day.</a:t>
            </a:r>
          </a:p>
          <a:p>
            <a:pPr algn="r"/>
            <a:r>
              <a:rPr lang="en-US" sz="2200">
                <a:solidFill>
                  <a:srgbClr val="FFFFFF"/>
                </a:solidFill>
              </a:rPr>
              <a:t> </a:t>
            </a:r>
            <a:r>
              <a:rPr lang="en-US" sz="2200" b="1">
                <a:solidFill>
                  <a:srgbClr val="FFFFFF"/>
                </a:solidFill>
              </a:rPr>
              <a:t>Balrampur Chini Mills Limited . The company h as a 520 KLPD ethanol distillation capacity and a 76500 TCD cane crushing capacity</a:t>
            </a:r>
          </a:p>
        </p:txBody>
      </p:sp>
      <p:sp>
        <p:nvSpPr>
          <p:cNvPr id="41"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4267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AC974-9182-4CF3-B780-9AD234F42E1F}"/>
              </a:ext>
            </a:extLst>
          </p:cNvPr>
          <p:cNvSpPr>
            <a:spLocks noGrp="1"/>
          </p:cNvSpPr>
          <p:nvPr>
            <p:ph type="title"/>
          </p:nvPr>
        </p:nvSpPr>
        <p:spPr>
          <a:xfrm>
            <a:off x="640080" y="325369"/>
            <a:ext cx="4368602" cy="1956841"/>
          </a:xfrm>
        </p:spPr>
        <p:txBody>
          <a:bodyPr anchor="b">
            <a:normAutofit/>
          </a:bodyPr>
          <a:lstStyle/>
          <a:p>
            <a:r>
              <a:rPr lang="en-US" sz="5400" b="1" dirty="0"/>
              <a:t>PROS OF ETHANOL FUEL</a:t>
            </a:r>
            <a:endParaRPr lang="en-US" sz="5400" dirty="0"/>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F646C1-A827-4062-8EA0-74D14391F2BE}"/>
              </a:ext>
            </a:extLst>
          </p:cNvPr>
          <p:cNvSpPr>
            <a:spLocks noGrp="1"/>
          </p:cNvSpPr>
          <p:nvPr>
            <p:ph idx="1"/>
          </p:nvPr>
        </p:nvSpPr>
        <p:spPr>
          <a:xfrm>
            <a:off x="640080" y="2872899"/>
            <a:ext cx="4243589" cy="3320668"/>
          </a:xfrm>
        </p:spPr>
        <p:txBody>
          <a:bodyPr>
            <a:normAutofit/>
          </a:bodyPr>
          <a:lstStyle/>
          <a:p>
            <a:r>
              <a:rPr lang="en-US" sz="2200" dirty="0"/>
              <a:t>• Ethanol Fuel is Cost-effective Compared to Other Biofuels </a:t>
            </a:r>
            <a:br>
              <a:rPr lang="en-US" sz="2200" dirty="0"/>
            </a:br>
            <a:r>
              <a:rPr lang="en-US" sz="2200" dirty="0"/>
              <a:t>• Helps Reduce Global warming </a:t>
            </a:r>
            <a:br>
              <a:rPr lang="en-US" sz="2200" dirty="0"/>
            </a:br>
            <a:r>
              <a:rPr lang="en-US" sz="2200" dirty="0"/>
              <a:t>• easily accessible </a:t>
            </a:r>
            <a:br>
              <a:rPr lang="en-US" sz="2200" dirty="0"/>
            </a:br>
            <a:r>
              <a:rPr lang="en-US" sz="2200" dirty="0"/>
              <a:t>• Minimizes Dependence on Fossil Fuels</a:t>
            </a:r>
            <a:br>
              <a:rPr lang="en-US" sz="2200" dirty="0"/>
            </a:br>
            <a:r>
              <a:rPr lang="en-US" sz="2200" dirty="0"/>
              <a:t> • Contributes to Creation of Employment to the Country </a:t>
            </a:r>
            <a:br>
              <a:rPr lang="en-US" sz="2200" dirty="0"/>
            </a:br>
            <a:r>
              <a:rPr lang="en-US" sz="2200" dirty="0"/>
              <a:t>• Variety of Sources of Raw Material</a:t>
            </a:r>
          </a:p>
        </p:txBody>
      </p:sp>
      <p:pic>
        <p:nvPicPr>
          <p:cNvPr id="5" name="Picture 4">
            <a:extLst>
              <a:ext uri="{FF2B5EF4-FFF2-40B4-BE49-F238E27FC236}">
                <a16:creationId xmlns:a16="http://schemas.microsoft.com/office/drawing/2014/main" id="{FD2B157D-B633-47A8-B2E6-1BB8CF8E198C}"/>
              </a:ext>
            </a:extLst>
          </p:cNvPr>
          <p:cNvPicPr>
            <a:picLocks noChangeAspect="1"/>
          </p:cNvPicPr>
          <p:nvPr/>
        </p:nvPicPr>
        <p:blipFill rotWithShape="1">
          <a:blip r:embed="rId2">
            <a:extLst>
              <a:ext uri="{28A0092B-C50C-407E-A947-70E740481C1C}">
                <a14:useLocalDpi xmlns:a14="http://schemas.microsoft.com/office/drawing/2010/main" val="0"/>
              </a:ext>
            </a:extLst>
          </a:blip>
          <a:srcRect l="10107" r="144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2362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B4D3-1812-4790-8F1F-EAEB2E33493A}"/>
              </a:ext>
            </a:extLst>
          </p:cNvPr>
          <p:cNvSpPr>
            <a:spLocks noGrp="1"/>
          </p:cNvSpPr>
          <p:nvPr>
            <p:ph type="ctrTitle"/>
          </p:nvPr>
        </p:nvSpPr>
        <p:spPr>
          <a:xfrm>
            <a:off x="7464614" y="1783959"/>
            <a:ext cx="4087306" cy="2889114"/>
          </a:xfrm>
        </p:spPr>
        <p:txBody>
          <a:bodyPr anchor="b">
            <a:normAutofit/>
          </a:bodyPr>
          <a:lstStyle/>
          <a:p>
            <a:pPr algn="l"/>
            <a:r>
              <a:rPr lang="en-US" sz="5400" dirty="0"/>
              <a:t>CONS OF ETHANOL FUEL</a:t>
            </a:r>
          </a:p>
        </p:txBody>
      </p:sp>
      <p:sp>
        <p:nvSpPr>
          <p:cNvPr id="3" name="Subtitle 2">
            <a:extLst>
              <a:ext uri="{FF2B5EF4-FFF2-40B4-BE49-F238E27FC236}">
                <a16:creationId xmlns:a16="http://schemas.microsoft.com/office/drawing/2014/main" id="{74FF33B3-EECC-418C-A687-82FFE47951D0}"/>
              </a:ext>
            </a:extLst>
          </p:cNvPr>
          <p:cNvSpPr>
            <a:spLocks noGrp="1"/>
          </p:cNvSpPr>
          <p:nvPr>
            <p:ph type="subTitle" idx="1"/>
          </p:nvPr>
        </p:nvSpPr>
        <p:spPr>
          <a:xfrm>
            <a:off x="7464612" y="4750893"/>
            <a:ext cx="4087305" cy="1147863"/>
          </a:xfrm>
        </p:spPr>
        <p:txBody>
          <a:bodyPr anchor="t">
            <a:noAutofit/>
          </a:bodyPr>
          <a:lstStyle/>
          <a:p>
            <a:pPr algn="l"/>
            <a:r>
              <a:rPr lang="en-US" sz="1800" dirty="0"/>
              <a:t>• Requires a Large Piece of Land </a:t>
            </a:r>
          </a:p>
          <a:p>
            <a:pPr algn="l"/>
            <a:r>
              <a:rPr lang="en-US" sz="1800" dirty="0"/>
              <a:t>• It isn’t as effective a fuel as traditional gasoline </a:t>
            </a:r>
          </a:p>
          <a:p>
            <a:pPr algn="l"/>
            <a:r>
              <a:rPr lang="en-US" sz="1800" dirty="0"/>
              <a:t>• Spike in Food Prices </a:t>
            </a:r>
          </a:p>
          <a:p>
            <a:pPr algn="l"/>
            <a:r>
              <a:rPr lang="en-US" sz="1800" dirty="0"/>
              <a:t>• Affinity of Water</a:t>
            </a:r>
          </a:p>
          <a:p>
            <a:pPr algn="l"/>
            <a:r>
              <a:rPr lang="en-US" sz="1800" dirty="0"/>
              <a:t> • Difficult to Vaporize</a:t>
            </a:r>
          </a:p>
        </p:txBody>
      </p:sp>
      <p:sp>
        <p:nvSpPr>
          <p:cNvPr id="14"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56B5C78-3D8B-4191-8B28-29FF4C2E1D5D}"/>
              </a:ext>
            </a:extLst>
          </p:cNvPr>
          <p:cNvPicPr>
            <a:picLocks noChangeAspect="1"/>
          </p:cNvPicPr>
          <p:nvPr/>
        </p:nvPicPr>
        <p:blipFill rotWithShape="1">
          <a:blip r:embed="rId2">
            <a:extLst>
              <a:ext uri="{28A0092B-C50C-407E-A947-70E740481C1C}">
                <a14:useLocalDpi xmlns:a14="http://schemas.microsoft.com/office/drawing/2010/main" val="0"/>
              </a:ext>
            </a:extLst>
          </a:blip>
          <a:srcRect l="10312" r="2179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084672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113A626-9657-4169-B17E-382E7F867E0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4314" r="6352"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3D25B26C-2B18-431D-93FE-C4C77FB240CB}"/>
              </a:ext>
            </a:extLst>
          </p:cNvPr>
          <p:cNvSpPr>
            <a:spLocks noGrp="1"/>
          </p:cNvSpPr>
          <p:nvPr>
            <p:ph type="title"/>
          </p:nvPr>
        </p:nvSpPr>
        <p:spPr>
          <a:xfrm>
            <a:off x="841249" y="941832"/>
            <a:ext cx="10506456" cy="2057400"/>
          </a:xfrm>
        </p:spPr>
        <p:txBody>
          <a:bodyPr anchor="b">
            <a:normAutofit/>
          </a:bodyPr>
          <a:lstStyle/>
          <a:p>
            <a:r>
              <a:rPr lang="en-IN" sz="5000" b="1" dirty="0"/>
              <a:t>Expected Growth in Near Future for </a:t>
            </a:r>
            <a:r>
              <a:rPr lang="en-IN" sz="5000" b="1" dirty="0" err="1"/>
              <a:t>Ev’s</a:t>
            </a:r>
            <a:r>
              <a:rPr lang="en-IN" sz="5000" b="1" dirty="0"/>
              <a:t>:</a:t>
            </a:r>
            <a:br>
              <a:rPr lang="en-US" sz="5000" dirty="0"/>
            </a:br>
            <a:endParaRPr lang="en-US" sz="5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4E13796-D364-4732-853E-011E793FD1E8}"/>
              </a:ext>
            </a:extLst>
          </p:cNvPr>
          <p:cNvSpPr>
            <a:spLocks noGrp="1"/>
          </p:cNvSpPr>
          <p:nvPr>
            <p:ph idx="1"/>
          </p:nvPr>
        </p:nvSpPr>
        <p:spPr>
          <a:xfrm>
            <a:off x="841248" y="3502152"/>
            <a:ext cx="10506456" cy="2670048"/>
          </a:xfrm>
        </p:spPr>
        <p:txBody>
          <a:bodyPr>
            <a:normAutofit/>
          </a:bodyPr>
          <a:lstStyle/>
          <a:p>
            <a:r>
              <a:rPr lang="en-IN" sz="2000" dirty="0"/>
              <a:t>By 2030, the number of EVs on road is expected to increase – 45-50 million EVs – while annual sales are expected to reach 10 million per annum, clocking a Compound Annual Growth Rate(CAGR) of 49% between 2022 and 2030.</a:t>
            </a:r>
          </a:p>
          <a:p>
            <a:r>
              <a:rPr lang="en-IN" sz="2000" dirty="0">
                <a:effectLst/>
                <a:ea typeface="Calibri" panose="020F0502020204030204" pitchFamily="34" charset="0"/>
                <a:cs typeface="Times New Roman" panose="02020603050405020304" pitchFamily="18" charset="0"/>
              </a:rPr>
              <a:t>India is riding fast toward its goal of carbon neutrality by the year 2070. Naturally, the transportation sector, one of the biggest polluters, has to be brought under green cover  the nation wants to reduce the emissions intensity of its GDP by 45 per cent by 2030  and its a medium-term goal</a:t>
            </a:r>
            <a:r>
              <a:rPr lang="en-US" sz="2000" dirty="0">
                <a:effectLst/>
                <a:ea typeface="Calibri" panose="020F0502020204030204" pitchFamily="34" charset="0"/>
                <a:cs typeface="Times New Roman" panose="02020603050405020304" pitchFamily="18" charset="0"/>
              </a:rPr>
              <a:t>.</a:t>
            </a:r>
            <a:endParaRPr lang="en-US" sz="2000" dirty="0"/>
          </a:p>
        </p:txBody>
      </p:sp>
    </p:spTree>
    <p:extLst>
      <p:ext uri="{BB962C8B-B14F-4D97-AF65-F5344CB8AC3E}">
        <p14:creationId xmlns:p14="http://schemas.microsoft.com/office/powerpoint/2010/main" val="276869301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625</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Case Study On: Why ETHANOL POWERED VEHICLES WILL FAIL</vt:lpstr>
      <vt:lpstr>Market Size of Automobile Industry: </vt:lpstr>
      <vt:lpstr>PowerPoint Presentation</vt:lpstr>
      <vt:lpstr>Ethanol Fueling Infrastructure Development</vt:lpstr>
      <vt:lpstr>Raw Material Availability</vt:lpstr>
      <vt:lpstr>Suppliers of Ethanol </vt:lpstr>
      <vt:lpstr>PROS OF ETHANOL FUEL</vt:lpstr>
      <vt:lpstr>CONS OF ETHANOL FUEL</vt:lpstr>
      <vt:lpstr>Expected Growth in Near Future for Ev’s: </vt:lpstr>
      <vt:lpstr>Demand OF Electric vehicle</vt:lpstr>
      <vt:lpstr>Suppliers for Raw materials and expertise</vt:lpstr>
      <vt:lpstr>At End Electric Will Overtake Ethanol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On: ETHENOL POWERED VEHICLES</dc:title>
  <dc:creator>HP</dc:creator>
  <cp:lastModifiedBy>HP</cp:lastModifiedBy>
  <cp:revision>3</cp:revision>
  <dcterms:created xsi:type="dcterms:W3CDTF">2023-01-23T14:50:23Z</dcterms:created>
  <dcterms:modified xsi:type="dcterms:W3CDTF">2023-12-21T07:15:25Z</dcterms:modified>
</cp:coreProperties>
</file>